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62" r:id="rId2"/>
    <p:sldId id="256" r:id="rId3"/>
    <p:sldId id="258" r:id="rId4"/>
    <p:sldId id="257" r:id="rId5"/>
    <p:sldId id="268" r:id="rId6"/>
    <p:sldId id="259" r:id="rId7"/>
    <p:sldId id="260" r:id="rId8"/>
    <p:sldId id="261" r:id="rId9"/>
    <p:sldId id="266" r:id="rId10"/>
    <p:sldId id="265" r:id="rId11"/>
    <p:sldId id="263" r:id="rId12"/>
    <p:sldId id="264" r:id="rId13"/>
    <p:sldId id="267" r:id="rId14"/>
    <p:sldId id="269" r:id="rId15"/>
  </p:sldIdLst>
  <p:sldSz cx="77724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756"/>
  </p:normalViewPr>
  <p:slideViewPr>
    <p:cSldViewPr snapToGrid="0" snapToObjects="1">
      <p:cViewPr>
        <p:scale>
          <a:sx n="115" d="100"/>
          <a:sy n="115" d="100"/>
        </p:scale>
        <p:origin x="127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tiff>
</file>

<file path=ppt/media/image11.tiff>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3A94E9E-F8BD-444A-8729-FAF6B9B3C916}" type="datetimeFigureOut">
              <a:rPr lang="en-US" smtClean="0"/>
              <a:t>4/23/19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51163-314E-194D-B1D0-B1120F8F9449}" type="slidenum">
              <a:rPr lang="en-US" smtClean="0"/>
              <a:t>‹#›</a:t>
            </a:fld>
            <a:endParaRPr lang="en-US"/>
          </a:p>
        </p:txBody>
      </p:sp>
    </p:spTree>
    <p:extLst>
      <p:ext uri="{BB962C8B-B14F-4D97-AF65-F5344CB8AC3E}">
        <p14:creationId xmlns:p14="http://schemas.microsoft.com/office/powerpoint/2010/main" val="2802374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A94E9E-F8BD-444A-8729-FAF6B9B3C916}" type="datetimeFigureOut">
              <a:rPr lang="en-US" smtClean="0"/>
              <a:t>4/23/19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51163-314E-194D-B1D0-B1120F8F9449}" type="slidenum">
              <a:rPr lang="en-US" smtClean="0"/>
              <a:t>‹#›</a:t>
            </a:fld>
            <a:endParaRPr lang="en-US"/>
          </a:p>
        </p:txBody>
      </p:sp>
    </p:spTree>
    <p:extLst>
      <p:ext uri="{BB962C8B-B14F-4D97-AF65-F5344CB8AC3E}">
        <p14:creationId xmlns:p14="http://schemas.microsoft.com/office/powerpoint/2010/main" val="200839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A94E9E-F8BD-444A-8729-FAF6B9B3C916}" type="datetimeFigureOut">
              <a:rPr lang="en-US" smtClean="0"/>
              <a:t>4/23/19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51163-314E-194D-B1D0-B1120F8F9449}" type="slidenum">
              <a:rPr lang="en-US" smtClean="0"/>
              <a:t>‹#›</a:t>
            </a:fld>
            <a:endParaRPr lang="en-US"/>
          </a:p>
        </p:txBody>
      </p:sp>
    </p:spTree>
    <p:extLst>
      <p:ext uri="{BB962C8B-B14F-4D97-AF65-F5344CB8AC3E}">
        <p14:creationId xmlns:p14="http://schemas.microsoft.com/office/powerpoint/2010/main" val="1149219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A94E9E-F8BD-444A-8729-FAF6B9B3C916}" type="datetimeFigureOut">
              <a:rPr lang="en-US" smtClean="0"/>
              <a:t>4/23/19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51163-314E-194D-B1D0-B1120F8F9449}" type="slidenum">
              <a:rPr lang="en-US" smtClean="0"/>
              <a:t>‹#›</a:t>
            </a:fld>
            <a:endParaRPr lang="en-US"/>
          </a:p>
        </p:txBody>
      </p:sp>
    </p:spTree>
    <p:extLst>
      <p:ext uri="{BB962C8B-B14F-4D97-AF65-F5344CB8AC3E}">
        <p14:creationId xmlns:p14="http://schemas.microsoft.com/office/powerpoint/2010/main" val="3222599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solidFill>
              </a:defRPr>
            </a:lvl1pPr>
            <a:lvl2pPr marL="388620" indent="0">
              <a:buNone/>
              <a:defRPr sz="1700">
                <a:solidFill>
                  <a:schemeClr val="tx1">
                    <a:tint val="75000"/>
                  </a:schemeClr>
                </a:solidFill>
              </a:defRPr>
            </a:lvl2pPr>
            <a:lvl3pPr marL="777240" indent="0">
              <a:buNone/>
              <a:defRPr sz="1530">
                <a:solidFill>
                  <a:schemeClr val="tx1">
                    <a:tint val="75000"/>
                  </a:schemeClr>
                </a:solidFill>
              </a:defRPr>
            </a:lvl3pPr>
            <a:lvl4pPr marL="1165860" indent="0">
              <a:buNone/>
              <a:defRPr sz="1360">
                <a:solidFill>
                  <a:schemeClr val="tx1">
                    <a:tint val="75000"/>
                  </a:schemeClr>
                </a:solidFill>
              </a:defRPr>
            </a:lvl4pPr>
            <a:lvl5pPr marL="1554480" indent="0">
              <a:buNone/>
              <a:defRPr sz="1360">
                <a:solidFill>
                  <a:schemeClr val="tx1">
                    <a:tint val="75000"/>
                  </a:schemeClr>
                </a:solidFill>
              </a:defRPr>
            </a:lvl5pPr>
            <a:lvl6pPr marL="1943100" indent="0">
              <a:buNone/>
              <a:defRPr sz="1360">
                <a:solidFill>
                  <a:schemeClr val="tx1">
                    <a:tint val="75000"/>
                  </a:schemeClr>
                </a:solidFill>
              </a:defRPr>
            </a:lvl6pPr>
            <a:lvl7pPr marL="2331720" indent="0">
              <a:buNone/>
              <a:defRPr sz="1360">
                <a:solidFill>
                  <a:schemeClr val="tx1">
                    <a:tint val="75000"/>
                  </a:schemeClr>
                </a:solidFill>
              </a:defRPr>
            </a:lvl7pPr>
            <a:lvl8pPr marL="2720340" indent="0">
              <a:buNone/>
              <a:defRPr sz="1360">
                <a:solidFill>
                  <a:schemeClr val="tx1">
                    <a:tint val="75000"/>
                  </a:schemeClr>
                </a:solidFill>
              </a:defRPr>
            </a:lvl8pPr>
            <a:lvl9pPr marL="3108960" indent="0">
              <a:buNone/>
              <a:defRPr sz="13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A94E9E-F8BD-444A-8729-FAF6B9B3C916}" type="datetimeFigureOut">
              <a:rPr lang="en-US" smtClean="0"/>
              <a:t>4/23/19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551163-314E-194D-B1D0-B1120F8F9449}" type="slidenum">
              <a:rPr lang="en-US" smtClean="0"/>
              <a:t>‹#›</a:t>
            </a:fld>
            <a:endParaRPr lang="en-US"/>
          </a:p>
        </p:txBody>
      </p:sp>
    </p:spTree>
    <p:extLst>
      <p:ext uri="{BB962C8B-B14F-4D97-AF65-F5344CB8AC3E}">
        <p14:creationId xmlns:p14="http://schemas.microsoft.com/office/powerpoint/2010/main" val="2050294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3A94E9E-F8BD-444A-8729-FAF6B9B3C916}" type="datetimeFigureOut">
              <a:rPr lang="en-US" smtClean="0"/>
              <a:t>4/23/19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551163-314E-194D-B1D0-B1120F8F9449}" type="slidenum">
              <a:rPr lang="en-US" smtClean="0"/>
              <a:t>‹#›</a:t>
            </a:fld>
            <a:endParaRPr lang="en-US"/>
          </a:p>
        </p:txBody>
      </p:sp>
    </p:spTree>
    <p:extLst>
      <p:ext uri="{BB962C8B-B14F-4D97-AF65-F5344CB8AC3E}">
        <p14:creationId xmlns:p14="http://schemas.microsoft.com/office/powerpoint/2010/main" val="3286986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3A94E9E-F8BD-444A-8729-FAF6B9B3C916}" type="datetimeFigureOut">
              <a:rPr lang="en-US" smtClean="0"/>
              <a:t>4/23/19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551163-314E-194D-B1D0-B1120F8F9449}" type="slidenum">
              <a:rPr lang="en-US" smtClean="0"/>
              <a:t>‹#›</a:t>
            </a:fld>
            <a:endParaRPr lang="en-US"/>
          </a:p>
        </p:txBody>
      </p:sp>
    </p:spTree>
    <p:extLst>
      <p:ext uri="{BB962C8B-B14F-4D97-AF65-F5344CB8AC3E}">
        <p14:creationId xmlns:p14="http://schemas.microsoft.com/office/powerpoint/2010/main" val="1918609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3A94E9E-F8BD-444A-8729-FAF6B9B3C916}" type="datetimeFigureOut">
              <a:rPr lang="en-US" smtClean="0"/>
              <a:t>4/23/19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551163-314E-194D-B1D0-B1120F8F9449}" type="slidenum">
              <a:rPr lang="en-US" smtClean="0"/>
              <a:t>‹#›</a:t>
            </a:fld>
            <a:endParaRPr lang="en-US"/>
          </a:p>
        </p:txBody>
      </p:sp>
    </p:spTree>
    <p:extLst>
      <p:ext uri="{BB962C8B-B14F-4D97-AF65-F5344CB8AC3E}">
        <p14:creationId xmlns:p14="http://schemas.microsoft.com/office/powerpoint/2010/main" val="3188994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A94E9E-F8BD-444A-8729-FAF6B9B3C916}" type="datetimeFigureOut">
              <a:rPr lang="en-US" smtClean="0"/>
              <a:t>4/23/19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551163-314E-194D-B1D0-B1120F8F9449}" type="slidenum">
              <a:rPr lang="en-US" smtClean="0"/>
              <a:t>‹#›</a:t>
            </a:fld>
            <a:endParaRPr lang="en-US"/>
          </a:p>
        </p:txBody>
      </p:sp>
    </p:spTree>
    <p:extLst>
      <p:ext uri="{BB962C8B-B14F-4D97-AF65-F5344CB8AC3E}">
        <p14:creationId xmlns:p14="http://schemas.microsoft.com/office/powerpoint/2010/main" val="290027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A3A94E9E-F8BD-444A-8729-FAF6B9B3C916}" type="datetimeFigureOut">
              <a:rPr lang="en-US" smtClean="0"/>
              <a:t>4/23/19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551163-314E-194D-B1D0-B1120F8F9449}" type="slidenum">
              <a:rPr lang="en-US" smtClean="0"/>
              <a:t>‹#›</a:t>
            </a:fld>
            <a:endParaRPr lang="en-US"/>
          </a:p>
        </p:txBody>
      </p:sp>
    </p:spTree>
    <p:extLst>
      <p:ext uri="{BB962C8B-B14F-4D97-AF65-F5344CB8AC3E}">
        <p14:creationId xmlns:p14="http://schemas.microsoft.com/office/powerpoint/2010/main" val="2435741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a:t>Click icon to add picture</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A3A94E9E-F8BD-444A-8729-FAF6B9B3C916}" type="datetimeFigureOut">
              <a:rPr lang="en-US" smtClean="0"/>
              <a:t>4/23/19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551163-314E-194D-B1D0-B1120F8F9449}" type="slidenum">
              <a:rPr lang="en-US" smtClean="0"/>
              <a:t>‹#›</a:t>
            </a:fld>
            <a:endParaRPr lang="en-US"/>
          </a:p>
        </p:txBody>
      </p:sp>
    </p:spTree>
    <p:extLst>
      <p:ext uri="{BB962C8B-B14F-4D97-AF65-F5344CB8AC3E}">
        <p14:creationId xmlns:p14="http://schemas.microsoft.com/office/powerpoint/2010/main" val="2155533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75000"/>
                  </a:schemeClr>
                </a:solidFill>
              </a:defRPr>
            </a:lvl1pPr>
          </a:lstStyle>
          <a:p>
            <a:fld id="{A3A94E9E-F8BD-444A-8729-FAF6B9B3C916}" type="datetimeFigureOut">
              <a:rPr lang="en-US" smtClean="0"/>
              <a:t>4/23/19</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75000"/>
                  </a:schemeClr>
                </a:solidFill>
              </a:defRPr>
            </a:lvl1pPr>
          </a:lstStyle>
          <a:p>
            <a:fld id="{6F551163-314E-194D-B1D0-B1120F8F9449}" type="slidenum">
              <a:rPr lang="en-US" smtClean="0"/>
              <a:t>‹#›</a:t>
            </a:fld>
            <a:endParaRPr lang="en-US"/>
          </a:p>
        </p:txBody>
      </p:sp>
    </p:spTree>
    <p:extLst>
      <p:ext uri="{BB962C8B-B14F-4D97-AF65-F5344CB8AC3E}">
        <p14:creationId xmlns:p14="http://schemas.microsoft.com/office/powerpoint/2010/main" val="363885479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A75E637-0E1D-0145-ACB6-AE751B81178E}"/>
              </a:ext>
            </a:extLst>
          </p:cNvPr>
          <p:cNvSpPr txBox="1"/>
          <p:nvPr/>
        </p:nvSpPr>
        <p:spPr>
          <a:xfrm>
            <a:off x="830766" y="1982212"/>
            <a:ext cx="6110868" cy="4708981"/>
          </a:xfrm>
          <a:prstGeom prst="rect">
            <a:avLst/>
          </a:prstGeom>
          <a:noFill/>
        </p:spPr>
        <p:txBody>
          <a:bodyPr wrap="square" rtlCol="0">
            <a:spAutoFit/>
          </a:bodyPr>
          <a:lstStyle/>
          <a:p>
            <a:r>
              <a:rPr lang="en-US" dirty="0"/>
              <a:t>Number of study IDs given out: 26</a:t>
            </a:r>
          </a:p>
          <a:p>
            <a:endParaRPr lang="en-US" dirty="0"/>
          </a:p>
          <a:p>
            <a:r>
              <a:rPr lang="en-US" dirty="0"/>
              <a:t>Number of individuals provided fecal samples: 21</a:t>
            </a:r>
          </a:p>
          <a:p>
            <a:endParaRPr lang="en-US" dirty="0"/>
          </a:p>
          <a:p>
            <a:r>
              <a:rPr lang="en-US" dirty="0"/>
              <a:t>Number of fecal samples obtained: 123</a:t>
            </a:r>
          </a:p>
          <a:p>
            <a:endParaRPr lang="en-US" dirty="0"/>
          </a:p>
          <a:p>
            <a:r>
              <a:rPr lang="en-US" dirty="0"/>
              <a:t>Number of DNA extractions prepared for libraries: 101</a:t>
            </a:r>
          </a:p>
          <a:p>
            <a:endParaRPr lang="en-US" dirty="0"/>
          </a:p>
          <a:p>
            <a:r>
              <a:rPr lang="en-US" dirty="0"/>
              <a:t>Number of usable metagenomes: 87</a:t>
            </a:r>
          </a:p>
          <a:p>
            <a:r>
              <a:rPr lang="en-US" sz="1600" dirty="0"/>
              <a:t>	-4 added from Stephanie’s extractions</a:t>
            </a:r>
          </a:p>
          <a:p>
            <a:endParaRPr lang="en-US" dirty="0"/>
          </a:p>
          <a:p>
            <a:r>
              <a:rPr lang="en-US" dirty="0"/>
              <a:t>Number of SCFA extracted so far: 76</a:t>
            </a:r>
          </a:p>
          <a:p>
            <a:r>
              <a:rPr lang="en-US" dirty="0"/>
              <a:t>	</a:t>
            </a:r>
            <a:r>
              <a:rPr lang="en-US" sz="1600" dirty="0"/>
              <a:t>-Anticipate a few more</a:t>
            </a:r>
          </a:p>
          <a:p>
            <a:r>
              <a:rPr lang="en-US" sz="1600" dirty="0"/>
              <a:t>	-May not be as much due to loss of sample for DNA extractions</a:t>
            </a:r>
          </a:p>
          <a:p>
            <a:endParaRPr lang="en-US" sz="1600" dirty="0"/>
          </a:p>
          <a:p>
            <a:r>
              <a:rPr lang="en-US" dirty="0"/>
              <a:t>Number of SCFA run so far: 27</a:t>
            </a:r>
          </a:p>
          <a:p>
            <a:endParaRPr lang="en-US" dirty="0"/>
          </a:p>
        </p:txBody>
      </p:sp>
    </p:spTree>
    <p:extLst>
      <p:ext uri="{BB962C8B-B14F-4D97-AF65-F5344CB8AC3E}">
        <p14:creationId xmlns:p14="http://schemas.microsoft.com/office/powerpoint/2010/main" val="14920424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38FF044-BCC4-524A-AF7E-3F07CFC6AE26}"/>
              </a:ext>
            </a:extLst>
          </p:cNvPr>
          <p:cNvPicPr>
            <a:picLocks noGrp="1" noChangeAspect="1"/>
          </p:cNvPicPr>
          <p:nvPr>
            <p:ph idx="1"/>
          </p:nvPr>
        </p:nvPicPr>
        <p:blipFill>
          <a:blip r:embed="rId2"/>
          <a:stretch>
            <a:fillRect/>
          </a:stretch>
        </p:blipFill>
        <p:spPr>
          <a:xfrm>
            <a:off x="695325" y="548230"/>
            <a:ext cx="6381750" cy="6381750"/>
          </a:xfrm>
        </p:spPr>
      </p:pic>
      <p:sp>
        <p:nvSpPr>
          <p:cNvPr id="6" name="TextBox 5">
            <a:extLst>
              <a:ext uri="{FF2B5EF4-FFF2-40B4-BE49-F238E27FC236}">
                <a16:creationId xmlns:a16="http://schemas.microsoft.com/office/drawing/2014/main" id="{88899EA9-1248-7C43-86C8-49CEC501BC7A}"/>
              </a:ext>
            </a:extLst>
          </p:cNvPr>
          <p:cNvSpPr txBox="1"/>
          <p:nvPr/>
        </p:nvSpPr>
        <p:spPr>
          <a:xfrm>
            <a:off x="724829" y="7495479"/>
            <a:ext cx="6322741" cy="461665"/>
          </a:xfrm>
          <a:prstGeom prst="rect">
            <a:avLst/>
          </a:prstGeom>
          <a:noFill/>
        </p:spPr>
        <p:txBody>
          <a:bodyPr wrap="square" rtlCol="0">
            <a:spAutoFit/>
          </a:bodyPr>
          <a:lstStyle/>
          <a:p>
            <a:r>
              <a:rPr lang="en-US" sz="1200" dirty="0">
                <a:latin typeface="Helvetica" pitchFamily="2" charset="0"/>
              </a:rPr>
              <a:t>Figure 6: Concentration of fecal SCFAs analyzed by GC-FID. No significant difference was found in any SCFA from pre to post diet intervention. </a:t>
            </a:r>
          </a:p>
        </p:txBody>
      </p:sp>
    </p:spTree>
    <p:extLst>
      <p:ext uri="{BB962C8B-B14F-4D97-AF65-F5344CB8AC3E}">
        <p14:creationId xmlns:p14="http://schemas.microsoft.com/office/powerpoint/2010/main" val="3790488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0AD5A-4295-3C42-AD63-80BF18D639E2}"/>
              </a:ext>
            </a:extLst>
          </p:cNvPr>
          <p:cNvSpPr>
            <a:spLocks noGrp="1"/>
          </p:cNvSpPr>
          <p:nvPr>
            <p:ph type="title"/>
          </p:nvPr>
        </p:nvSpPr>
        <p:spPr>
          <a:xfrm>
            <a:off x="534352" y="3245266"/>
            <a:ext cx="6703695" cy="1944159"/>
          </a:xfrm>
        </p:spPr>
        <p:txBody>
          <a:bodyPr/>
          <a:lstStyle/>
          <a:p>
            <a:r>
              <a:rPr lang="en-US" dirty="0"/>
              <a:t>Supplemental analysis</a:t>
            </a:r>
          </a:p>
        </p:txBody>
      </p:sp>
    </p:spTree>
    <p:extLst>
      <p:ext uri="{BB962C8B-B14F-4D97-AF65-F5344CB8AC3E}">
        <p14:creationId xmlns:p14="http://schemas.microsoft.com/office/powerpoint/2010/main" val="21180191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6FBA80-B420-6F4F-87F6-142F8E8BC3FB}"/>
              </a:ext>
            </a:extLst>
          </p:cNvPr>
          <p:cNvPicPr>
            <a:picLocks noChangeAspect="1"/>
          </p:cNvPicPr>
          <p:nvPr/>
        </p:nvPicPr>
        <p:blipFill>
          <a:blip r:embed="rId2"/>
          <a:stretch>
            <a:fillRect/>
          </a:stretch>
        </p:blipFill>
        <p:spPr>
          <a:xfrm>
            <a:off x="356026" y="446049"/>
            <a:ext cx="7060348" cy="5258443"/>
          </a:xfrm>
          <a:prstGeom prst="rect">
            <a:avLst/>
          </a:prstGeom>
        </p:spPr>
      </p:pic>
      <p:sp>
        <p:nvSpPr>
          <p:cNvPr id="7" name="TextBox 6">
            <a:extLst>
              <a:ext uri="{FF2B5EF4-FFF2-40B4-BE49-F238E27FC236}">
                <a16:creationId xmlns:a16="http://schemas.microsoft.com/office/drawing/2014/main" id="{7B2A75C3-491F-DE41-9B3E-DA6ACAC5BC4E}"/>
              </a:ext>
            </a:extLst>
          </p:cNvPr>
          <p:cNvSpPr txBox="1"/>
          <p:nvPr/>
        </p:nvSpPr>
        <p:spPr>
          <a:xfrm>
            <a:off x="724829" y="6101576"/>
            <a:ext cx="6322741" cy="646331"/>
          </a:xfrm>
          <a:prstGeom prst="rect">
            <a:avLst/>
          </a:prstGeom>
          <a:noFill/>
        </p:spPr>
        <p:txBody>
          <a:bodyPr wrap="square" rtlCol="0">
            <a:spAutoFit/>
          </a:bodyPr>
          <a:lstStyle/>
          <a:p>
            <a:r>
              <a:rPr lang="en-US" sz="1200" dirty="0" err="1">
                <a:latin typeface="Helvetica" pitchFamily="2" charset="0"/>
              </a:rPr>
              <a:t>Supp</a:t>
            </a:r>
            <a:r>
              <a:rPr lang="en-US" sz="1200" dirty="0">
                <a:latin typeface="Helvetica" pitchFamily="2" charset="0"/>
              </a:rPr>
              <a:t> figure 1: Log2(normalized read counts) of various fungal species and </a:t>
            </a:r>
            <a:r>
              <a:rPr lang="en-US" sz="1200" dirty="0" err="1">
                <a:latin typeface="Helvetica" pitchFamily="2" charset="0"/>
              </a:rPr>
              <a:t>Crassphage</a:t>
            </a:r>
            <a:r>
              <a:rPr lang="en-US" sz="1200" dirty="0">
                <a:latin typeface="Helvetica" pitchFamily="2" charset="0"/>
              </a:rPr>
              <a:t> present in the metagenomic samples before and after diet intervention. Identification made using </a:t>
            </a:r>
            <a:r>
              <a:rPr lang="en-US" sz="1200" dirty="0" err="1">
                <a:latin typeface="Helvetica" pitchFamily="2" charset="0"/>
              </a:rPr>
              <a:t>blastn</a:t>
            </a:r>
            <a:r>
              <a:rPr lang="en-US" sz="1200" dirty="0">
                <a:latin typeface="Helvetica" pitchFamily="2" charset="0"/>
              </a:rPr>
              <a:t> from BLAST.</a:t>
            </a:r>
          </a:p>
        </p:txBody>
      </p:sp>
    </p:spTree>
    <p:extLst>
      <p:ext uri="{BB962C8B-B14F-4D97-AF65-F5344CB8AC3E}">
        <p14:creationId xmlns:p14="http://schemas.microsoft.com/office/powerpoint/2010/main" val="2795968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02704C1-E02E-F443-BF0A-6CEEED4B20FC}"/>
              </a:ext>
            </a:extLst>
          </p:cNvPr>
          <p:cNvPicPr>
            <a:picLocks noChangeAspect="1"/>
          </p:cNvPicPr>
          <p:nvPr/>
        </p:nvPicPr>
        <p:blipFill>
          <a:blip r:embed="rId2"/>
          <a:stretch>
            <a:fillRect/>
          </a:stretch>
        </p:blipFill>
        <p:spPr>
          <a:xfrm>
            <a:off x="713030" y="423745"/>
            <a:ext cx="6044609" cy="5527518"/>
          </a:xfrm>
          <a:prstGeom prst="rect">
            <a:avLst/>
          </a:prstGeom>
        </p:spPr>
      </p:pic>
      <p:sp>
        <p:nvSpPr>
          <p:cNvPr id="6" name="TextBox 5">
            <a:extLst>
              <a:ext uri="{FF2B5EF4-FFF2-40B4-BE49-F238E27FC236}">
                <a16:creationId xmlns:a16="http://schemas.microsoft.com/office/drawing/2014/main" id="{2966C84D-EDA5-CF46-B9D2-D6FF6D4CD853}"/>
              </a:ext>
            </a:extLst>
          </p:cNvPr>
          <p:cNvSpPr txBox="1"/>
          <p:nvPr/>
        </p:nvSpPr>
        <p:spPr>
          <a:xfrm>
            <a:off x="724829" y="6101576"/>
            <a:ext cx="6322741" cy="276999"/>
          </a:xfrm>
          <a:prstGeom prst="rect">
            <a:avLst/>
          </a:prstGeom>
          <a:noFill/>
        </p:spPr>
        <p:txBody>
          <a:bodyPr wrap="square" rtlCol="0">
            <a:spAutoFit/>
          </a:bodyPr>
          <a:lstStyle/>
          <a:p>
            <a:r>
              <a:rPr lang="en-US" sz="1200" dirty="0" err="1">
                <a:latin typeface="Helvetica" pitchFamily="2" charset="0"/>
              </a:rPr>
              <a:t>Supp</a:t>
            </a:r>
            <a:r>
              <a:rPr lang="en-US" sz="1200" dirty="0">
                <a:latin typeface="Helvetica" pitchFamily="2" charset="0"/>
              </a:rPr>
              <a:t> figure 2: Technical variation in measuring six short chain fatty acids on the GC-FID.</a:t>
            </a:r>
          </a:p>
        </p:txBody>
      </p:sp>
    </p:spTree>
    <p:extLst>
      <p:ext uri="{BB962C8B-B14F-4D97-AF65-F5344CB8AC3E}">
        <p14:creationId xmlns:p14="http://schemas.microsoft.com/office/powerpoint/2010/main" val="22003011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52F08F-2E1E-0142-B1F3-D8DC097F79EC}"/>
              </a:ext>
            </a:extLst>
          </p:cNvPr>
          <p:cNvPicPr>
            <a:picLocks noChangeAspect="1"/>
          </p:cNvPicPr>
          <p:nvPr/>
        </p:nvPicPr>
        <p:blipFill rotWithShape="1">
          <a:blip r:embed="rId2"/>
          <a:srcRect l="9762" t="10104"/>
          <a:stretch/>
        </p:blipFill>
        <p:spPr>
          <a:xfrm>
            <a:off x="391413" y="419115"/>
            <a:ext cx="7224870" cy="5567979"/>
          </a:xfrm>
          <a:prstGeom prst="rect">
            <a:avLst/>
          </a:prstGeom>
        </p:spPr>
      </p:pic>
      <p:sp>
        <p:nvSpPr>
          <p:cNvPr id="5" name="TextBox 4">
            <a:extLst>
              <a:ext uri="{FF2B5EF4-FFF2-40B4-BE49-F238E27FC236}">
                <a16:creationId xmlns:a16="http://schemas.microsoft.com/office/drawing/2014/main" id="{BB5F63B5-A593-5141-BE7D-FDEC9C9C2006}"/>
              </a:ext>
            </a:extLst>
          </p:cNvPr>
          <p:cNvSpPr txBox="1"/>
          <p:nvPr/>
        </p:nvSpPr>
        <p:spPr>
          <a:xfrm>
            <a:off x="724829" y="6101576"/>
            <a:ext cx="6322741" cy="276999"/>
          </a:xfrm>
          <a:prstGeom prst="rect">
            <a:avLst/>
          </a:prstGeom>
          <a:noFill/>
        </p:spPr>
        <p:txBody>
          <a:bodyPr wrap="square" rtlCol="0">
            <a:spAutoFit/>
          </a:bodyPr>
          <a:lstStyle/>
          <a:p>
            <a:endParaRPr lang="en-US" sz="1200" dirty="0">
              <a:latin typeface="Helvetica" pitchFamily="2" charset="0"/>
            </a:endParaRPr>
          </a:p>
        </p:txBody>
      </p:sp>
    </p:spTree>
    <p:extLst>
      <p:ext uri="{BB962C8B-B14F-4D97-AF65-F5344CB8AC3E}">
        <p14:creationId xmlns:p14="http://schemas.microsoft.com/office/powerpoint/2010/main" val="1728910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1F353E0-CE70-9643-A1A5-B97E8A7E43C2}"/>
              </a:ext>
            </a:extLst>
          </p:cNvPr>
          <p:cNvSpPr txBox="1"/>
          <p:nvPr/>
        </p:nvSpPr>
        <p:spPr>
          <a:xfrm>
            <a:off x="646770" y="7547573"/>
            <a:ext cx="6478858" cy="1384995"/>
          </a:xfrm>
          <a:prstGeom prst="rect">
            <a:avLst/>
          </a:prstGeom>
          <a:noFill/>
        </p:spPr>
        <p:txBody>
          <a:bodyPr wrap="square" rtlCol="0">
            <a:spAutoFit/>
          </a:bodyPr>
          <a:lstStyle/>
          <a:p>
            <a:r>
              <a:rPr lang="en-US" sz="1200" dirty="0">
                <a:latin typeface="Helvetica" pitchFamily="2" charset="0"/>
              </a:rPr>
              <a:t>Figure 1: Intervention timeline and sample collection. The study subjects began eating their normal diet for one week, tracking all their food intake using the MyFitnessPal app. At the end of the week, each individual provided a daily fecal sample for three consecutive days. At the start of week two, subjects started a wholesome high fiber diet, getting at least 40 grams of fiber per day. During week three, subjects were encouraged to get 50 or more grams of fiber per day. At the end of week three, each subject provided a fecal sample for three consecutive days. </a:t>
            </a:r>
          </a:p>
        </p:txBody>
      </p:sp>
      <p:pic>
        <p:nvPicPr>
          <p:cNvPr id="7" name="Picture 6">
            <a:extLst>
              <a:ext uri="{FF2B5EF4-FFF2-40B4-BE49-F238E27FC236}">
                <a16:creationId xmlns:a16="http://schemas.microsoft.com/office/drawing/2014/main" id="{B92FB2AF-ED10-C246-8E6A-F5683527F8F6}"/>
              </a:ext>
            </a:extLst>
          </p:cNvPr>
          <p:cNvPicPr>
            <a:picLocks noChangeAspect="1"/>
          </p:cNvPicPr>
          <p:nvPr/>
        </p:nvPicPr>
        <p:blipFill>
          <a:blip r:embed="rId2"/>
          <a:stretch>
            <a:fillRect/>
          </a:stretch>
        </p:blipFill>
        <p:spPr>
          <a:xfrm>
            <a:off x="0" y="2843212"/>
            <a:ext cx="7772400" cy="4371975"/>
          </a:xfrm>
          <a:prstGeom prst="rect">
            <a:avLst/>
          </a:prstGeom>
        </p:spPr>
      </p:pic>
    </p:spTree>
    <p:extLst>
      <p:ext uri="{BB962C8B-B14F-4D97-AF65-F5344CB8AC3E}">
        <p14:creationId xmlns:p14="http://schemas.microsoft.com/office/powerpoint/2010/main" val="36805060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8E0C0E0-B599-364C-B7C1-BD66AF8C18CB}"/>
              </a:ext>
            </a:extLst>
          </p:cNvPr>
          <p:cNvSpPr txBox="1"/>
          <p:nvPr/>
        </p:nvSpPr>
        <p:spPr>
          <a:xfrm>
            <a:off x="646771" y="6031007"/>
            <a:ext cx="6478858" cy="830997"/>
          </a:xfrm>
          <a:prstGeom prst="rect">
            <a:avLst/>
          </a:prstGeom>
          <a:noFill/>
        </p:spPr>
        <p:txBody>
          <a:bodyPr wrap="square" rtlCol="0">
            <a:spAutoFit/>
          </a:bodyPr>
          <a:lstStyle/>
          <a:p>
            <a:r>
              <a:rPr lang="en-US" sz="1200" dirty="0">
                <a:latin typeface="Helvetica" pitchFamily="2" charset="0"/>
              </a:rPr>
              <a:t>Figure 2: Change in measured macronutrients A) fiber, B) protein, C) carbohydrates, D) fat, and E) calories due to diet change. Fiber changed the most between pre and post diet intervention; however, there were small but significant (Student’s T-test) changes in carbohydrates and calories.</a:t>
            </a:r>
          </a:p>
        </p:txBody>
      </p:sp>
      <p:pic>
        <p:nvPicPr>
          <p:cNvPr id="6" name="Picture 5">
            <a:extLst>
              <a:ext uri="{FF2B5EF4-FFF2-40B4-BE49-F238E27FC236}">
                <a16:creationId xmlns:a16="http://schemas.microsoft.com/office/drawing/2014/main" id="{6EDA35E1-D020-5D4F-A94A-A26F96A1E446}"/>
              </a:ext>
            </a:extLst>
          </p:cNvPr>
          <p:cNvPicPr>
            <a:picLocks noChangeAspect="1"/>
          </p:cNvPicPr>
          <p:nvPr/>
        </p:nvPicPr>
        <p:blipFill>
          <a:blip r:embed="rId2"/>
          <a:stretch>
            <a:fillRect/>
          </a:stretch>
        </p:blipFill>
        <p:spPr>
          <a:xfrm>
            <a:off x="457201" y="142732"/>
            <a:ext cx="6555306" cy="5888275"/>
          </a:xfrm>
          <a:prstGeom prst="rect">
            <a:avLst/>
          </a:prstGeom>
        </p:spPr>
      </p:pic>
    </p:spTree>
    <p:extLst>
      <p:ext uri="{BB962C8B-B14F-4D97-AF65-F5344CB8AC3E}">
        <p14:creationId xmlns:p14="http://schemas.microsoft.com/office/powerpoint/2010/main" val="471483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DBA01B10-5C48-BB45-902B-7DFCD668130F}"/>
              </a:ext>
            </a:extLst>
          </p:cNvPr>
          <p:cNvSpPr txBox="1"/>
          <p:nvPr/>
        </p:nvSpPr>
        <p:spPr>
          <a:xfrm>
            <a:off x="490654" y="5029200"/>
            <a:ext cx="6322741" cy="830997"/>
          </a:xfrm>
          <a:prstGeom prst="rect">
            <a:avLst/>
          </a:prstGeom>
          <a:noFill/>
        </p:spPr>
        <p:txBody>
          <a:bodyPr wrap="square" rtlCol="0">
            <a:spAutoFit/>
          </a:bodyPr>
          <a:lstStyle/>
          <a:p>
            <a:r>
              <a:rPr lang="en-US" sz="1200" dirty="0">
                <a:latin typeface="Helvetica" pitchFamily="2" charset="0"/>
              </a:rPr>
              <a:t>Figure 3: A) No significant differences (Student’s T-test) between the </a:t>
            </a:r>
            <a:r>
              <a:rPr lang="en-US" sz="1200" dirty="0" err="1">
                <a:latin typeface="Helvetica" pitchFamily="2" charset="0"/>
              </a:rPr>
              <a:t>shannon</a:t>
            </a:r>
            <a:r>
              <a:rPr lang="en-US" sz="1200" dirty="0">
                <a:latin typeface="Helvetica" pitchFamily="2" charset="0"/>
              </a:rPr>
              <a:t> diversity of the microbiomes of subjects before and after the diet and also B) no significant difference between the evenness between the low and high fiber diet intervention. C) The relative abundance of the dominant strains in our study across the six days of fecal collection.</a:t>
            </a:r>
          </a:p>
        </p:txBody>
      </p:sp>
      <p:pic>
        <p:nvPicPr>
          <p:cNvPr id="11" name="Picture 10">
            <a:extLst>
              <a:ext uri="{FF2B5EF4-FFF2-40B4-BE49-F238E27FC236}">
                <a16:creationId xmlns:a16="http://schemas.microsoft.com/office/drawing/2014/main" id="{EBFB5244-F274-ED4F-B9D9-30C160AF6991}"/>
              </a:ext>
            </a:extLst>
          </p:cNvPr>
          <p:cNvPicPr>
            <a:picLocks noChangeAspect="1"/>
          </p:cNvPicPr>
          <p:nvPr/>
        </p:nvPicPr>
        <p:blipFill>
          <a:blip r:embed="rId2"/>
          <a:stretch>
            <a:fillRect/>
          </a:stretch>
        </p:blipFill>
        <p:spPr>
          <a:xfrm>
            <a:off x="256478" y="604781"/>
            <a:ext cx="7259444" cy="3906070"/>
          </a:xfrm>
          <a:prstGeom prst="rect">
            <a:avLst/>
          </a:prstGeom>
        </p:spPr>
      </p:pic>
    </p:spTree>
    <p:extLst>
      <p:ext uri="{BB962C8B-B14F-4D97-AF65-F5344CB8AC3E}">
        <p14:creationId xmlns:p14="http://schemas.microsoft.com/office/powerpoint/2010/main" val="3534749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27D1C4-5F96-964B-9566-966DF3107982}"/>
              </a:ext>
            </a:extLst>
          </p:cNvPr>
          <p:cNvPicPr>
            <a:picLocks noChangeAspect="1"/>
          </p:cNvPicPr>
          <p:nvPr/>
        </p:nvPicPr>
        <p:blipFill>
          <a:blip r:embed="rId2"/>
          <a:stretch>
            <a:fillRect/>
          </a:stretch>
        </p:blipFill>
        <p:spPr>
          <a:xfrm>
            <a:off x="0" y="1556710"/>
            <a:ext cx="7772400" cy="3108960"/>
          </a:xfrm>
          <a:prstGeom prst="rect">
            <a:avLst/>
          </a:prstGeom>
        </p:spPr>
      </p:pic>
      <p:sp>
        <p:nvSpPr>
          <p:cNvPr id="6" name="TextBox 5">
            <a:extLst>
              <a:ext uri="{FF2B5EF4-FFF2-40B4-BE49-F238E27FC236}">
                <a16:creationId xmlns:a16="http://schemas.microsoft.com/office/drawing/2014/main" id="{D4302B04-70FE-2A48-9707-E374EAB30B95}"/>
              </a:ext>
            </a:extLst>
          </p:cNvPr>
          <p:cNvSpPr txBox="1"/>
          <p:nvPr/>
        </p:nvSpPr>
        <p:spPr>
          <a:xfrm>
            <a:off x="602166" y="4873082"/>
            <a:ext cx="5140712" cy="923330"/>
          </a:xfrm>
          <a:prstGeom prst="rect">
            <a:avLst/>
          </a:prstGeom>
          <a:noFill/>
        </p:spPr>
        <p:txBody>
          <a:bodyPr wrap="square" rtlCol="0">
            <a:spAutoFit/>
          </a:bodyPr>
          <a:lstStyle/>
          <a:p>
            <a:r>
              <a:rPr lang="en-US" dirty="0"/>
              <a:t>Another option for taxa bar plots…can use higher level </a:t>
            </a:r>
            <a:r>
              <a:rPr lang="en-US" dirty="0" err="1"/>
              <a:t>metaphlan</a:t>
            </a:r>
            <a:r>
              <a:rPr lang="en-US" dirty="0"/>
              <a:t> taxonomy. I would separate it out based on individual…this is just Stephen’s app.</a:t>
            </a:r>
          </a:p>
        </p:txBody>
      </p:sp>
    </p:spTree>
    <p:extLst>
      <p:ext uri="{BB962C8B-B14F-4D97-AF65-F5344CB8AC3E}">
        <p14:creationId xmlns:p14="http://schemas.microsoft.com/office/powerpoint/2010/main" val="39458121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655CFF3-4B18-6841-B974-E5FE658AEF94}"/>
              </a:ext>
            </a:extLst>
          </p:cNvPr>
          <p:cNvPicPr>
            <a:picLocks noChangeAspect="1"/>
          </p:cNvPicPr>
          <p:nvPr/>
        </p:nvPicPr>
        <p:blipFill rotWithShape="1">
          <a:blip r:embed="rId2"/>
          <a:srcRect r="18738"/>
          <a:stretch/>
        </p:blipFill>
        <p:spPr>
          <a:xfrm>
            <a:off x="298725" y="446051"/>
            <a:ext cx="6734481" cy="5547290"/>
          </a:xfrm>
          <a:prstGeom prst="rect">
            <a:avLst/>
          </a:prstGeom>
        </p:spPr>
      </p:pic>
      <p:grpSp>
        <p:nvGrpSpPr>
          <p:cNvPr id="5" name="Group 4">
            <a:extLst>
              <a:ext uri="{FF2B5EF4-FFF2-40B4-BE49-F238E27FC236}">
                <a16:creationId xmlns:a16="http://schemas.microsoft.com/office/drawing/2014/main" id="{D31EE3EB-150E-2041-81CC-4408C83B671A}"/>
              </a:ext>
            </a:extLst>
          </p:cNvPr>
          <p:cNvGrpSpPr/>
          <p:nvPr/>
        </p:nvGrpSpPr>
        <p:grpSpPr>
          <a:xfrm>
            <a:off x="5617599" y="4557152"/>
            <a:ext cx="1856076" cy="1242070"/>
            <a:chOff x="9742366" y="4505723"/>
            <a:chExt cx="2023543" cy="1412059"/>
          </a:xfrm>
        </p:grpSpPr>
        <p:sp>
          <p:nvSpPr>
            <p:cNvPr id="6" name="TextBox 5">
              <a:extLst>
                <a:ext uri="{FF2B5EF4-FFF2-40B4-BE49-F238E27FC236}">
                  <a16:creationId xmlns:a16="http://schemas.microsoft.com/office/drawing/2014/main" id="{06A7F8A0-0ABC-3B40-9BE0-0D84A000EE43}"/>
                </a:ext>
              </a:extLst>
            </p:cNvPr>
            <p:cNvSpPr txBox="1"/>
            <p:nvPr/>
          </p:nvSpPr>
          <p:spPr>
            <a:xfrm>
              <a:off x="9763932" y="5532894"/>
              <a:ext cx="1952786" cy="384888"/>
            </a:xfrm>
            <a:prstGeom prst="rect">
              <a:avLst/>
            </a:prstGeom>
            <a:noFill/>
          </p:spPr>
          <p:txBody>
            <a:bodyPr wrap="square" rtlCol="0">
              <a:spAutoFit/>
            </a:bodyPr>
            <a:lstStyle/>
            <a:p>
              <a:endParaRPr lang="en-US" sz="1600" b="1" dirty="0"/>
            </a:p>
          </p:txBody>
        </p:sp>
        <p:sp>
          <p:nvSpPr>
            <p:cNvPr id="7" name="TextBox 6">
              <a:extLst>
                <a:ext uri="{FF2B5EF4-FFF2-40B4-BE49-F238E27FC236}">
                  <a16:creationId xmlns:a16="http://schemas.microsoft.com/office/drawing/2014/main" id="{A41F9900-E9B6-7842-8AE2-365D9AB1851B}"/>
                </a:ext>
              </a:extLst>
            </p:cNvPr>
            <p:cNvSpPr txBox="1"/>
            <p:nvPr/>
          </p:nvSpPr>
          <p:spPr>
            <a:xfrm>
              <a:off x="9742366" y="4794300"/>
              <a:ext cx="553846" cy="430887"/>
            </a:xfrm>
            <a:prstGeom prst="rect">
              <a:avLst/>
            </a:prstGeom>
            <a:noFill/>
          </p:spPr>
          <p:txBody>
            <a:bodyPr wrap="square" rtlCol="0">
              <a:spAutoFit/>
            </a:bodyPr>
            <a:lstStyle/>
            <a:p>
              <a:r>
                <a:rPr lang="en-US" sz="1100" dirty="0"/>
                <a:t>Low fiber</a:t>
              </a:r>
            </a:p>
          </p:txBody>
        </p:sp>
        <p:sp>
          <p:nvSpPr>
            <p:cNvPr id="8" name="TextBox 7">
              <a:extLst>
                <a:ext uri="{FF2B5EF4-FFF2-40B4-BE49-F238E27FC236}">
                  <a16:creationId xmlns:a16="http://schemas.microsoft.com/office/drawing/2014/main" id="{DA1D2081-BF73-AD4C-9AE0-8A3F126205D2}"/>
                </a:ext>
              </a:extLst>
            </p:cNvPr>
            <p:cNvSpPr txBox="1"/>
            <p:nvPr/>
          </p:nvSpPr>
          <p:spPr>
            <a:xfrm>
              <a:off x="10636737" y="4794300"/>
              <a:ext cx="588311" cy="430887"/>
            </a:xfrm>
            <a:prstGeom prst="rect">
              <a:avLst/>
            </a:prstGeom>
            <a:noFill/>
          </p:spPr>
          <p:txBody>
            <a:bodyPr wrap="square" rtlCol="0">
              <a:spAutoFit/>
            </a:bodyPr>
            <a:lstStyle/>
            <a:p>
              <a:r>
                <a:rPr lang="en-US" sz="1100" dirty="0"/>
                <a:t>High fiber</a:t>
              </a:r>
            </a:p>
          </p:txBody>
        </p:sp>
        <p:sp>
          <p:nvSpPr>
            <p:cNvPr id="9" name="TextBox 8">
              <a:extLst>
                <a:ext uri="{FF2B5EF4-FFF2-40B4-BE49-F238E27FC236}">
                  <a16:creationId xmlns:a16="http://schemas.microsoft.com/office/drawing/2014/main" id="{ADD940CA-9E69-1044-A012-5E88E13292E7}"/>
                </a:ext>
              </a:extLst>
            </p:cNvPr>
            <p:cNvSpPr txBox="1"/>
            <p:nvPr/>
          </p:nvSpPr>
          <p:spPr>
            <a:xfrm>
              <a:off x="9813123" y="4505723"/>
              <a:ext cx="1952786" cy="276999"/>
            </a:xfrm>
            <a:prstGeom prst="rect">
              <a:avLst/>
            </a:prstGeom>
            <a:noFill/>
          </p:spPr>
          <p:txBody>
            <a:bodyPr wrap="square" rtlCol="0">
              <a:spAutoFit/>
            </a:bodyPr>
            <a:lstStyle/>
            <a:p>
              <a:r>
                <a:rPr lang="en-US" sz="1200" b="1" dirty="0"/>
                <a:t>Color</a:t>
              </a:r>
              <a:r>
                <a:rPr lang="en-US" sz="1200" dirty="0"/>
                <a:t> = Individual</a:t>
              </a:r>
              <a:endParaRPr lang="en-US" sz="1200" b="1" dirty="0"/>
            </a:p>
          </p:txBody>
        </p:sp>
        <p:sp>
          <p:nvSpPr>
            <p:cNvPr id="10" name="Triangle 9">
              <a:extLst>
                <a:ext uri="{FF2B5EF4-FFF2-40B4-BE49-F238E27FC236}">
                  <a16:creationId xmlns:a16="http://schemas.microsoft.com/office/drawing/2014/main" id="{D2D906B2-C9F7-D345-B781-E62B51B94C94}"/>
                </a:ext>
              </a:extLst>
            </p:cNvPr>
            <p:cNvSpPr/>
            <p:nvPr/>
          </p:nvSpPr>
          <p:spPr>
            <a:xfrm rot="16200000">
              <a:off x="10300700" y="4941785"/>
              <a:ext cx="252274" cy="815096"/>
            </a:xfrm>
            <a:prstGeom prst="triangle">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D8BC89A6-DFD5-3F4A-B595-BCCDBEE01EEE}"/>
                </a:ext>
              </a:extLst>
            </p:cNvPr>
            <p:cNvSpPr/>
            <p:nvPr/>
          </p:nvSpPr>
          <p:spPr>
            <a:xfrm>
              <a:off x="10717589" y="5212861"/>
              <a:ext cx="278657" cy="26260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EA56B33-518A-E245-AAD3-62722D236B4D}"/>
                </a:ext>
              </a:extLst>
            </p:cNvPr>
            <p:cNvSpPr/>
            <p:nvPr/>
          </p:nvSpPr>
          <p:spPr>
            <a:xfrm>
              <a:off x="9887752" y="5284922"/>
              <a:ext cx="131537" cy="12398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TextBox 12">
            <a:extLst>
              <a:ext uri="{FF2B5EF4-FFF2-40B4-BE49-F238E27FC236}">
                <a16:creationId xmlns:a16="http://schemas.microsoft.com/office/drawing/2014/main" id="{3176EB21-DAEE-8E44-B37A-99322CEE4260}"/>
              </a:ext>
            </a:extLst>
          </p:cNvPr>
          <p:cNvSpPr txBox="1"/>
          <p:nvPr/>
        </p:nvSpPr>
        <p:spPr>
          <a:xfrm>
            <a:off x="710465" y="6102401"/>
            <a:ext cx="6322741" cy="1200329"/>
          </a:xfrm>
          <a:prstGeom prst="rect">
            <a:avLst/>
          </a:prstGeom>
          <a:noFill/>
        </p:spPr>
        <p:txBody>
          <a:bodyPr wrap="square" rtlCol="0">
            <a:spAutoFit/>
          </a:bodyPr>
          <a:lstStyle/>
          <a:p>
            <a:r>
              <a:rPr lang="en-US" sz="1200" dirty="0">
                <a:latin typeface="Helvetica" pitchFamily="2" charset="0"/>
              </a:rPr>
              <a:t>Figure 4: Non-metric multidimensional scaling plot of the microbiomes of individuals during the diet intervention. Arrows connect each individual, differed by color, in a time-dependent manner. The size of the points are relative to the amount of diet the individual was consuming during that time period. The microbiomes (n = 86) of individuals (n = 20) significantly changed before and after the diet intervention (Bray Curtis PC 1 ~ Diet, random: Individual).</a:t>
            </a:r>
          </a:p>
        </p:txBody>
      </p:sp>
    </p:spTree>
    <p:extLst>
      <p:ext uri="{BB962C8B-B14F-4D97-AF65-F5344CB8AC3E}">
        <p14:creationId xmlns:p14="http://schemas.microsoft.com/office/powerpoint/2010/main" val="26258559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4DE9C6-0687-9F44-B788-EDBBEE82F9AC}"/>
              </a:ext>
            </a:extLst>
          </p:cNvPr>
          <p:cNvPicPr>
            <a:picLocks noChangeAspect="1"/>
          </p:cNvPicPr>
          <p:nvPr/>
        </p:nvPicPr>
        <p:blipFill>
          <a:blip r:embed="rId2"/>
          <a:stretch>
            <a:fillRect/>
          </a:stretch>
        </p:blipFill>
        <p:spPr>
          <a:xfrm>
            <a:off x="997823" y="457978"/>
            <a:ext cx="5776754" cy="5578316"/>
          </a:xfrm>
          <a:prstGeom prst="rect">
            <a:avLst/>
          </a:prstGeom>
        </p:spPr>
      </p:pic>
      <p:sp>
        <p:nvSpPr>
          <p:cNvPr id="5" name="TextBox 4">
            <a:extLst>
              <a:ext uri="{FF2B5EF4-FFF2-40B4-BE49-F238E27FC236}">
                <a16:creationId xmlns:a16="http://schemas.microsoft.com/office/drawing/2014/main" id="{F6E20958-49B1-4F41-880F-2E9836D9D23A}"/>
              </a:ext>
            </a:extLst>
          </p:cNvPr>
          <p:cNvSpPr txBox="1"/>
          <p:nvPr/>
        </p:nvSpPr>
        <p:spPr>
          <a:xfrm>
            <a:off x="724829" y="6213914"/>
            <a:ext cx="6322741" cy="646331"/>
          </a:xfrm>
          <a:prstGeom prst="rect">
            <a:avLst/>
          </a:prstGeom>
          <a:noFill/>
        </p:spPr>
        <p:txBody>
          <a:bodyPr wrap="square" rtlCol="0">
            <a:spAutoFit/>
          </a:bodyPr>
          <a:lstStyle/>
          <a:p>
            <a:r>
              <a:rPr lang="en-US" sz="1200" dirty="0">
                <a:latin typeface="Helvetica" pitchFamily="2" charset="0"/>
              </a:rPr>
              <a:t>Figure 5: Distance-based linear model plot showing the relationship of the macronutrients to the microbiomes of individuals before and after the diet. When taken together, the diet intervention can account for roughly 9% of the variation seen in the microbiome. </a:t>
            </a:r>
          </a:p>
        </p:txBody>
      </p:sp>
    </p:spTree>
    <p:extLst>
      <p:ext uri="{BB962C8B-B14F-4D97-AF65-F5344CB8AC3E}">
        <p14:creationId xmlns:p14="http://schemas.microsoft.com/office/powerpoint/2010/main" val="544594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543697-BC23-FD44-86B1-80A84818B79E}"/>
              </a:ext>
            </a:extLst>
          </p:cNvPr>
          <p:cNvPicPr>
            <a:picLocks noChangeAspect="1"/>
          </p:cNvPicPr>
          <p:nvPr/>
        </p:nvPicPr>
        <p:blipFill>
          <a:blip r:embed="rId2"/>
          <a:stretch>
            <a:fillRect/>
          </a:stretch>
        </p:blipFill>
        <p:spPr>
          <a:xfrm>
            <a:off x="827275" y="1435394"/>
            <a:ext cx="5694104" cy="4543583"/>
          </a:xfrm>
          <a:prstGeom prst="rect">
            <a:avLst/>
          </a:prstGeom>
        </p:spPr>
      </p:pic>
      <p:sp>
        <p:nvSpPr>
          <p:cNvPr id="11" name="TextBox 10">
            <a:extLst>
              <a:ext uri="{FF2B5EF4-FFF2-40B4-BE49-F238E27FC236}">
                <a16:creationId xmlns:a16="http://schemas.microsoft.com/office/drawing/2014/main" id="{63514E1C-D016-0544-9E83-DFEA83A86479}"/>
              </a:ext>
            </a:extLst>
          </p:cNvPr>
          <p:cNvSpPr txBox="1"/>
          <p:nvPr/>
        </p:nvSpPr>
        <p:spPr>
          <a:xfrm>
            <a:off x="3105520" y="5886643"/>
            <a:ext cx="2844089" cy="369332"/>
          </a:xfrm>
          <a:prstGeom prst="rect">
            <a:avLst/>
          </a:prstGeom>
          <a:noFill/>
        </p:spPr>
        <p:txBody>
          <a:bodyPr wrap="square" rtlCol="0">
            <a:spAutoFit/>
          </a:bodyPr>
          <a:lstStyle/>
          <a:p>
            <a:pPr algn="ctr"/>
            <a:r>
              <a:rPr lang="en-US" dirty="0"/>
              <a:t>Linear model coefficients</a:t>
            </a:r>
          </a:p>
        </p:txBody>
      </p:sp>
      <p:sp>
        <p:nvSpPr>
          <p:cNvPr id="15" name="TextBox 14">
            <a:extLst>
              <a:ext uri="{FF2B5EF4-FFF2-40B4-BE49-F238E27FC236}">
                <a16:creationId xmlns:a16="http://schemas.microsoft.com/office/drawing/2014/main" id="{2755A932-62A5-AB42-8CED-8098353132D4}"/>
              </a:ext>
            </a:extLst>
          </p:cNvPr>
          <p:cNvSpPr txBox="1"/>
          <p:nvPr/>
        </p:nvSpPr>
        <p:spPr>
          <a:xfrm>
            <a:off x="724829" y="6625684"/>
            <a:ext cx="6322741" cy="461665"/>
          </a:xfrm>
          <a:prstGeom prst="rect">
            <a:avLst/>
          </a:prstGeom>
          <a:noFill/>
        </p:spPr>
        <p:txBody>
          <a:bodyPr wrap="square" rtlCol="0">
            <a:spAutoFit/>
          </a:bodyPr>
          <a:lstStyle/>
          <a:p>
            <a:r>
              <a:rPr lang="en-US" sz="1200" dirty="0">
                <a:latin typeface="Helvetica" pitchFamily="2" charset="0"/>
              </a:rPr>
              <a:t>Figure 6: </a:t>
            </a:r>
            <a:r>
              <a:rPr lang="en-US" sz="1200" dirty="0" err="1">
                <a:latin typeface="Helvetica" pitchFamily="2" charset="0"/>
              </a:rPr>
              <a:t>Coeffiecents</a:t>
            </a:r>
            <a:r>
              <a:rPr lang="en-US" sz="1200" dirty="0">
                <a:latin typeface="Helvetica" pitchFamily="2" charset="0"/>
              </a:rPr>
              <a:t> of the PERMANOVA model. </a:t>
            </a:r>
            <a:r>
              <a:rPr lang="en-US" sz="1200" dirty="0" err="1">
                <a:latin typeface="Helvetica" pitchFamily="2" charset="0"/>
              </a:rPr>
              <a:t>Bifidobactereiaceae</a:t>
            </a:r>
            <a:r>
              <a:rPr lang="en-US" sz="1200" dirty="0">
                <a:latin typeface="Helvetica" pitchFamily="2" charset="0"/>
              </a:rPr>
              <a:t> are major </a:t>
            </a:r>
            <a:r>
              <a:rPr lang="en-US" sz="1200" dirty="0" err="1">
                <a:latin typeface="Helvetica" pitchFamily="2" charset="0"/>
              </a:rPr>
              <a:t>contributers</a:t>
            </a:r>
            <a:r>
              <a:rPr lang="en-US" sz="1200" dirty="0">
                <a:latin typeface="Helvetica" pitchFamily="2" charset="0"/>
              </a:rPr>
              <a:t> of the difference in microbiomes from pre and post diet intervention.</a:t>
            </a:r>
          </a:p>
        </p:txBody>
      </p:sp>
    </p:spTree>
    <p:extLst>
      <p:ext uri="{BB962C8B-B14F-4D97-AF65-F5344CB8AC3E}">
        <p14:creationId xmlns:p14="http://schemas.microsoft.com/office/powerpoint/2010/main" val="32673725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DB60B-DB8C-E04D-86A8-9B4F07EC32FC}"/>
              </a:ext>
            </a:extLst>
          </p:cNvPr>
          <p:cNvSpPr>
            <a:spLocks noGrp="1"/>
          </p:cNvSpPr>
          <p:nvPr>
            <p:ph type="title"/>
          </p:nvPr>
        </p:nvSpPr>
        <p:spPr/>
        <p:txBody>
          <a:bodyPr/>
          <a:lstStyle/>
          <a:p>
            <a:r>
              <a:rPr lang="en-US" dirty="0" err="1"/>
              <a:t>Bifido</a:t>
            </a:r>
            <a:r>
              <a:rPr lang="en-US" dirty="0"/>
              <a:t> picture?</a:t>
            </a:r>
          </a:p>
        </p:txBody>
      </p:sp>
      <p:sp>
        <p:nvSpPr>
          <p:cNvPr id="3" name="Content Placeholder 2">
            <a:extLst>
              <a:ext uri="{FF2B5EF4-FFF2-40B4-BE49-F238E27FC236}">
                <a16:creationId xmlns:a16="http://schemas.microsoft.com/office/drawing/2014/main" id="{174FFFAD-0460-E746-AE7A-1C9D4AF84335}"/>
              </a:ext>
            </a:extLst>
          </p:cNvPr>
          <p:cNvSpPr>
            <a:spLocks noGrp="1"/>
          </p:cNvSpPr>
          <p:nvPr>
            <p:ph idx="1"/>
          </p:nvPr>
        </p:nvSpPr>
        <p:spPr/>
        <p:txBody>
          <a:bodyPr/>
          <a:lstStyle/>
          <a:p>
            <a:r>
              <a:rPr lang="en-US" dirty="0"/>
              <a:t>Cant seem to assign taxonomy based on </a:t>
            </a:r>
            <a:r>
              <a:rPr lang="en-US" dirty="0" err="1"/>
              <a:t>GroEL</a:t>
            </a:r>
            <a:r>
              <a:rPr lang="en-US" dirty="0"/>
              <a:t> gene</a:t>
            </a:r>
          </a:p>
          <a:p>
            <a:r>
              <a:rPr lang="en-US" dirty="0"/>
              <a:t>Was going to work on this more…does the </a:t>
            </a:r>
            <a:r>
              <a:rPr lang="en-US" dirty="0" err="1"/>
              <a:t>Martiny</a:t>
            </a:r>
            <a:r>
              <a:rPr lang="en-US" dirty="0"/>
              <a:t> lab know something that might help</a:t>
            </a:r>
          </a:p>
          <a:p>
            <a:pPr lvl="1"/>
            <a:r>
              <a:rPr lang="en-US" dirty="0"/>
              <a:t>This is </a:t>
            </a:r>
            <a:r>
              <a:rPr lang="en-US" dirty="0" err="1"/>
              <a:t>Stephanies</a:t>
            </a:r>
            <a:r>
              <a:rPr lang="en-US" dirty="0"/>
              <a:t> data</a:t>
            </a:r>
          </a:p>
          <a:p>
            <a:endParaRPr lang="en-US" dirty="0"/>
          </a:p>
        </p:txBody>
      </p:sp>
    </p:spTree>
    <p:extLst>
      <p:ext uri="{BB962C8B-B14F-4D97-AF65-F5344CB8AC3E}">
        <p14:creationId xmlns:p14="http://schemas.microsoft.com/office/powerpoint/2010/main" val="399456968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1512</TotalTime>
  <Words>581</Words>
  <Application>Microsoft Macintosh PowerPoint</Application>
  <PresentationFormat>Custom</PresentationFormat>
  <Paragraphs>35</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Bifido picture?</vt:lpstr>
      <vt:lpstr>PowerPoint Presentation</vt:lpstr>
      <vt:lpstr>Supplemental analysis</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Oliver</dc:creator>
  <cp:lastModifiedBy>Andrew Oliver</cp:lastModifiedBy>
  <cp:revision>18</cp:revision>
  <dcterms:created xsi:type="dcterms:W3CDTF">2019-04-23T18:43:23Z</dcterms:created>
  <dcterms:modified xsi:type="dcterms:W3CDTF">2019-04-24T19:55:37Z</dcterms:modified>
</cp:coreProperties>
</file>

<file path=docProps/thumbnail.jpeg>
</file>